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4" r:id="rId9"/>
    <p:sldId id="276" r:id="rId10"/>
    <p:sldId id="265" r:id="rId11"/>
    <p:sldId id="275" r:id="rId12"/>
    <p:sldId id="261" r:id="rId13"/>
    <p:sldId id="266" r:id="rId14"/>
    <p:sldId id="277" r:id="rId15"/>
    <p:sldId id="281" r:id="rId16"/>
    <p:sldId id="278" r:id="rId17"/>
    <p:sldId id="279" r:id="rId18"/>
    <p:sldId id="280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24" y="-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FDD2C-930A-407E-B448-57CD7C060F41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DA5FF-6759-4C58-9F18-59B39A548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44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 &amp; Figure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05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what the model is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56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74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10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38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images to show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30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6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6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82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86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53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13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36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loss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5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38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86231B4C-EF50-49D8-A53F-B15371F94C8A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7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3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0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22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94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5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0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5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6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12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39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16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27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9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4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42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6231B4C-EF50-49D8-A53F-B15371F94C8A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9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googleblog.com/2017/10/portrait-mode-on-pixel-2-and-pixel-2-xl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EA847-5050-4FC6-9EDB-C5C1FD7150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Simulating Shallow Depth of Field in Portraits Using Generative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3CABC-AF06-43B3-B0A5-BFD02F1FA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Zain Nasrullah</a:t>
            </a:r>
          </a:p>
        </p:txBody>
      </p:sp>
    </p:spTree>
    <p:extLst>
      <p:ext uri="{BB962C8B-B14F-4D97-AF65-F5344CB8AC3E}">
        <p14:creationId xmlns:p14="http://schemas.microsoft.com/office/powerpoint/2010/main" val="3698049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73E9-A1D6-404D-B614-98CF1F23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CycleGAN + Mask Overlay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4A854-9067-4FA6-AB44-D7FE9397F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96018" cy="3416300"/>
          </a:xfrm>
        </p:spPr>
        <p:txBody>
          <a:bodyPr/>
          <a:lstStyle/>
          <a:p>
            <a:r>
              <a:rPr lang="en-US" dirty="0"/>
              <a:t>Inspiration taken from Attention-GAN paper [ 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Goal</a:t>
            </a:r>
            <a:r>
              <a:rPr lang="en-US" dirty="0"/>
              <a:t>: Improve object transfiguration with unpaired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Solution</a:t>
            </a:r>
            <a:r>
              <a:rPr lang="en-US" dirty="0"/>
              <a:t>: Use separate networks to </a:t>
            </a:r>
            <a:r>
              <a:rPr lang="en-US" b="1" dirty="0"/>
              <a:t>detect</a:t>
            </a:r>
            <a:r>
              <a:rPr lang="en-US" dirty="0"/>
              <a:t> and </a:t>
            </a:r>
            <a:r>
              <a:rPr lang="en-US" b="1" dirty="0"/>
              <a:t>transform</a:t>
            </a:r>
            <a:r>
              <a:rPr lang="en-US" dirty="0"/>
              <a:t> objects </a:t>
            </a:r>
            <a:r>
              <a:rPr lang="en-US" dirty="0">
                <a:sym typeface="Wingdings" panose="05000000000000000000" pitchFamily="2" charset="2"/>
              </a:rPr>
              <a:t> improves cycle consistency</a:t>
            </a:r>
            <a:endParaRPr lang="en-US" dirty="0"/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Idea</a:t>
            </a:r>
            <a:r>
              <a:rPr lang="en-US" dirty="0"/>
              <a:t>: Rather than train an attention network, overlay segmented images to guide training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B3F615-4188-4AC4-95BC-77278DA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88" y="4354783"/>
            <a:ext cx="7242506" cy="23411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0EC5ECC-B0E2-4848-A800-EE6BD0DEC018}"/>
              </a:ext>
            </a:extLst>
          </p:cNvPr>
          <p:cNvSpPr/>
          <p:nvPr/>
        </p:nvSpPr>
        <p:spPr>
          <a:xfrm>
            <a:off x="7326386" y="4595207"/>
            <a:ext cx="41833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Expected Impacts: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 only needs to focus on transformation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terms unaffected by how people in images are blurred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Reduced cycle-consistency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F40C7-BC45-48E7-B792-FF4B892569AB}"/>
              </a:ext>
            </a:extLst>
          </p:cNvPr>
          <p:cNvSpPr txBox="1"/>
          <p:nvPr/>
        </p:nvSpPr>
        <p:spPr>
          <a:xfrm>
            <a:off x="1724315" y="6492920"/>
            <a:ext cx="3736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8: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Mask Overlay Model</a:t>
            </a:r>
          </a:p>
        </p:txBody>
      </p:sp>
    </p:spTree>
    <p:extLst>
      <p:ext uri="{BB962C8B-B14F-4D97-AF65-F5344CB8AC3E}">
        <p14:creationId xmlns:p14="http://schemas.microsoft.com/office/powerpoint/2010/main" val="314488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ket 9">
            <a:extLst>
              <a:ext uri="{FF2B5EF4-FFF2-40B4-BE49-F238E27FC236}">
                <a16:creationId xmlns:a16="http://schemas.microsoft.com/office/drawing/2014/main" id="{A49EBD8E-5F0D-4B92-8365-C948CB216CAF}"/>
              </a:ext>
            </a:extLst>
          </p:cNvPr>
          <p:cNvSpPr/>
          <p:nvPr/>
        </p:nvSpPr>
        <p:spPr>
          <a:xfrm rot="5400000" flipV="1">
            <a:off x="6193780" y="2343359"/>
            <a:ext cx="99716" cy="4162424"/>
          </a:xfrm>
          <a:prstGeom prst="lef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973E9-A1D6-404D-B614-98CF1F23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CycleGAN + Mask Overlay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4A854-9067-4FA6-AB44-D7FE9397F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96018" cy="3416300"/>
          </a:xfrm>
        </p:spPr>
        <p:txBody>
          <a:bodyPr/>
          <a:lstStyle/>
          <a:p>
            <a:r>
              <a:rPr lang="en-US" dirty="0"/>
              <a:t>Inspiration taken from Attention-GAN paper [ 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Goal</a:t>
            </a:r>
            <a:r>
              <a:rPr lang="en-US" dirty="0"/>
              <a:t>: Improve object transfiguration with unpaired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Solution</a:t>
            </a:r>
            <a:r>
              <a:rPr lang="en-US" dirty="0"/>
              <a:t>: Use separate networks to </a:t>
            </a:r>
            <a:r>
              <a:rPr lang="en-US" b="1" dirty="0"/>
              <a:t>detect</a:t>
            </a:r>
            <a:r>
              <a:rPr lang="en-US" dirty="0"/>
              <a:t> and </a:t>
            </a:r>
            <a:r>
              <a:rPr lang="en-US" b="1" dirty="0"/>
              <a:t>transform</a:t>
            </a:r>
            <a:r>
              <a:rPr lang="en-US" dirty="0"/>
              <a:t> objects </a:t>
            </a:r>
            <a:r>
              <a:rPr lang="en-US" dirty="0">
                <a:sym typeface="Wingdings" panose="05000000000000000000" pitchFamily="2" charset="2"/>
              </a:rPr>
              <a:t> improves cycle consistency</a:t>
            </a:r>
            <a:endParaRPr lang="en-US" dirty="0"/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Idea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Rather than train an attention network, overlay segmented images to guide 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1E454-4DA8-4252-AB87-9FFD02C22F21}"/>
              </a:ext>
            </a:extLst>
          </p:cNvPr>
          <p:cNvSpPr txBox="1"/>
          <p:nvPr/>
        </p:nvSpPr>
        <p:spPr>
          <a:xfrm>
            <a:off x="-69702" y="4842752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9: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Mask Overlay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CD83A-C1DC-4274-86D2-AA4CACF54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19" y="4479412"/>
            <a:ext cx="9946687" cy="20706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3A7CCC-3659-4330-B914-BF9F9E55C93C}"/>
              </a:ext>
            </a:extLst>
          </p:cNvPr>
          <p:cNvSpPr txBox="1"/>
          <p:nvPr/>
        </p:nvSpPr>
        <p:spPr>
          <a:xfrm>
            <a:off x="5146673" y="4100235"/>
            <a:ext cx="1911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Combine these two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D74FD-D42C-452F-95BF-BC8B83F9D6E8}"/>
              </a:ext>
            </a:extLst>
          </p:cNvPr>
          <p:cNvSpPr txBox="1"/>
          <p:nvPr/>
        </p:nvSpPr>
        <p:spPr>
          <a:xfrm>
            <a:off x="2041002" y="6555053"/>
            <a:ext cx="671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83AFDC-5535-4EA6-A00A-0F79DDB356D0}"/>
              </a:ext>
            </a:extLst>
          </p:cNvPr>
          <p:cNvSpPr txBox="1"/>
          <p:nvPr/>
        </p:nvSpPr>
        <p:spPr>
          <a:xfrm>
            <a:off x="9916367" y="6550070"/>
            <a:ext cx="77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1666D2-0372-4F08-B721-4B0D0B44AAAE}"/>
              </a:ext>
            </a:extLst>
          </p:cNvPr>
          <p:cNvSpPr txBox="1"/>
          <p:nvPr/>
        </p:nvSpPr>
        <p:spPr>
          <a:xfrm>
            <a:off x="5347286" y="6550223"/>
            <a:ext cx="1911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Remove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D5AFEB-E237-44AF-A90F-AE84DA179317}"/>
              </a:ext>
            </a:extLst>
          </p:cNvPr>
          <p:cNvSpPr txBox="1"/>
          <p:nvPr/>
        </p:nvSpPr>
        <p:spPr>
          <a:xfrm>
            <a:off x="7369174" y="6550069"/>
            <a:ext cx="1911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Add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08DCE4-E7A4-46FD-BBDF-D990B720A2BB}"/>
              </a:ext>
            </a:extLst>
          </p:cNvPr>
          <p:cNvSpPr txBox="1"/>
          <p:nvPr/>
        </p:nvSpPr>
        <p:spPr>
          <a:xfrm>
            <a:off x="3764183" y="6550223"/>
            <a:ext cx="1141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Generated</a:t>
            </a:r>
          </a:p>
        </p:txBody>
      </p:sp>
    </p:spTree>
    <p:extLst>
      <p:ext uri="{BB962C8B-B14F-4D97-AF65-F5344CB8AC3E}">
        <p14:creationId xmlns:p14="http://schemas.microsoft.com/office/powerpoint/2010/main" val="761569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C0B1-BCC9-4DF3-9D0D-0F331020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D4BEE-42BC-469B-A192-E7A43F08F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Dataset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Web scraped 4000 images from each group via Flickr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Shallow Depth of Field Portraits (Any camera) – 2157 retained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Ordinary Portraits (iPhone 7 Camera) – 2370 retained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Image Resolution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3 x 256 x 256 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Batch Size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1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Training Epochs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dirty="0"/>
              <a:t>75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50 at LR 0.0002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25 linearly decaying to 0</a:t>
            </a:r>
          </a:p>
        </p:txBody>
      </p:sp>
    </p:spTree>
    <p:extLst>
      <p:ext uri="{BB962C8B-B14F-4D97-AF65-F5344CB8AC3E}">
        <p14:creationId xmlns:p14="http://schemas.microsoft.com/office/powerpoint/2010/main" val="2422708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F8AE-E898-48BA-9F6E-C539EA7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Model Comparison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4ECA4-B076-43FF-8711-68178BF35616}"/>
              </a:ext>
            </a:extLst>
          </p:cNvPr>
          <p:cNvSpPr txBox="1"/>
          <p:nvPr/>
        </p:nvSpPr>
        <p:spPr>
          <a:xfrm>
            <a:off x="0" y="6375461"/>
            <a:ext cx="1218669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     (a) Input Image                (b) CycleGAN                   (c) Mask Loss                (d) Mask Overlay        (e) Mask Loss + Overlay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909644-8F9F-4374-B681-59CFA6493D2B}"/>
              </a:ext>
            </a:extLst>
          </p:cNvPr>
          <p:cNvSpPr txBox="1"/>
          <p:nvPr/>
        </p:nvSpPr>
        <p:spPr>
          <a:xfrm>
            <a:off x="11168108" y="6587057"/>
            <a:ext cx="14026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(training only)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348378-B13F-42D7-B001-2081E47EE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3852264"/>
            <a:ext cx="2438400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EADF25-3C81-4EF9-ABF4-7E02F824E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248" y="3852264"/>
            <a:ext cx="2438400" cy="2438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30F6E5E-47E1-49C1-932F-1A15EBB80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0" y="3852264"/>
            <a:ext cx="2438400" cy="2438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E18B87-C0AD-41E2-92E0-49635EC40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448" y="3852264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2685110-3EEE-4436-ACCC-05F4E0F07F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680" y="3852264"/>
            <a:ext cx="2438400" cy="2438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29FEF1E-29ED-445C-AB3B-D4D4B5C0AE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593"/>
          <a:stretch/>
        </p:blipFill>
        <p:spPr>
          <a:xfrm>
            <a:off x="8945268" y="658256"/>
            <a:ext cx="2924175" cy="274216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A6002B9-6252-4ECD-AF60-561C6103E50C}"/>
              </a:ext>
            </a:extLst>
          </p:cNvPr>
          <p:cNvSpPr txBox="1"/>
          <p:nvPr/>
        </p:nvSpPr>
        <p:spPr>
          <a:xfrm>
            <a:off x="1222248" y="3481008"/>
            <a:ext cx="6657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10: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Comparison of Models and Gaussian Blur Reference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F88858-FCE1-45F9-8C93-6FBA1F3246A0}"/>
              </a:ext>
            </a:extLst>
          </p:cNvPr>
          <p:cNvSpPr txBox="1"/>
          <p:nvPr/>
        </p:nvSpPr>
        <p:spPr>
          <a:xfrm>
            <a:off x="7078368" y="3327119"/>
            <a:ext cx="6657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Reference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192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8761413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Successes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2272C2-1A4F-4DAD-83E2-B3FE0AE76F96}"/>
              </a:ext>
            </a:extLst>
          </p:cNvPr>
          <p:cNvSpPr txBox="1"/>
          <p:nvPr/>
        </p:nvSpPr>
        <p:spPr>
          <a:xfrm>
            <a:off x="0" y="3832333"/>
            <a:ext cx="1218669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/>
              <a:t>     (a) Input Image                (b) CycleGAN                   (c) Mask Loss                (d) Mask Overlay        (e) Mask Loss + Overlay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581EAC-9E65-42B9-8E7D-67A7D5FD5DF3}"/>
              </a:ext>
            </a:extLst>
          </p:cNvPr>
          <p:cNvSpPr txBox="1"/>
          <p:nvPr/>
        </p:nvSpPr>
        <p:spPr>
          <a:xfrm>
            <a:off x="11168108" y="4046192"/>
            <a:ext cx="14026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(training only)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500A74-0AC1-4C86-B558-2EC507C0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722" y="4419600"/>
            <a:ext cx="2438400" cy="2438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437461-1E4D-4179-A1AA-E6FADDF5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4419600"/>
            <a:ext cx="2438400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385911-0F2F-4A25-9B0F-89F8D42B2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64" y="4419600"/>
            <a:ext cx="2438400" cy="2438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438A59-20D2-4A9F-95A8-B4FC0F736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564" y="4419600"/>
            <a:ext cx="2438400" cy="2438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4FE877-1009-4A45-9F7A-FFA3F99A1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664" y="4419600"/>
            <a:ext cx="2438400" cy="2438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78A92AC-EDD0-418E-B68A-CCD4F194F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722" y="1145220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4F8E920-F0DB-4815-A09B-1ECE064862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1145220"/>
            <a:ext cx="2438400" cy="2438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E7DF885-DA41-4AD6-9D09-4D0F74CC90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564" y="1145220"/>
            <a:ext cx="2438400" cy="2438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F83DD92-8B47-4EE1-AEBF-80E01C9B66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64" y="1145220"/>
            <a:ext cx="2438400" cy="2438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DF326DF-3EC4-4D2C-81BE-E5C24ED4F8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486" y="1145220"/>
            <a:ext cx="2438400" cy="2438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223CD4E-A2D5-4415-BC7C-889FA80178F1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11: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Success Images</a:t>
            </a:r>
          </a:p>
        </p:txBody>
      </p:sp>
    </p:spTree>
    <p:extLst>
      <p:ext uri="{BB962C8B-B14F-4D97-AF65-F5344CB8AC3E}">
        <p14:creationId xmlns:p14="http://schemas.microsoft.com/office/powerpoint/2010/main" val="1066580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8761413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Successes Continued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2272C2-1A4F-4DAD-83E2-B3FE0AE76F96}"/>
              </a:ext>
            </a:extLst>
          </p:cNvPr>
          <p:cNvSpPr txBox="1"/>
          <p:nvPr/>
        </p:nvSpPr>
        <p:spPr>
          <a:xfrm>
            <a:off x="0" y="3832333"/>
            <a:ext cx="1218669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/>
              <a:t>     (a) Input Image                (b) CycleGAN                   (c) Mask Loss                (d) Mask Overlay        (e) Mask Loss + Overlay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581EAC-9E65-42B9-8E7D-67A7D5FD5DF3}"/>
              </a:ext>
            </a:extLst>
          </p:cNvPr>
          <p:cNvSpPr txBox="1"/>
          <p:nvPr/>
        </p:nvSpPr>
        <p:spPr>
          <a:xfrm>
            <a:off x="11168108" y="4046192"/>
            <a:ext cx="14026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(training only)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23CD4E-A2D5-4415-BC7C-889FA80178F1}"/>
              </a:ext>
            </a:extLst>
          </p:cNvPr>
          <p:cNvSpPr txBox="1"/>
          <p:nvPr/>
        </p:nvSpPr>
        <p:spPr>
          <a:xfrm>
            <a:off x="10963922" y="157843"/>
            <a:ext cx="1469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12: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Success Images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Continued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2441372-48E7-4CC8-9A13-739B1B16C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5" y="1145220"/>
            <a:ext cx="2438400" cy="2438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C732457-406A-4727-94E5-9AC1D423E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839" y="1145220"/>
            <a:ext cx="2438400" cy="2438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0BC4E4C-5D83-4FCE-B06C-F109EA1B4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" y="1145220"/>
            <a:ext cx="2438400" cy="2438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727EE4C-1D59-4EB1-BB14-0ABB1AA08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059" y="1145220"/>
            <a:ext cx="2438400" cy="2438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70515E5-92C7-4E56-9016-33C272C570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470" y="1145220"/>
            <a:ext cx="2438400" cy="24384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34CE956-0F17-4392-9853-235BA0BB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2870"/>
            <a:ext cx="2438400" cy="2438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C01E68D-22E2-429E-B790-1B1856F333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482" y="4452870"/>
            <a:ext cx="2438400" cy="2438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D8DF99D-FC77-4E7F-A120-45A9E1B4B8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840" y="4452870"/>
            <a:ext cx="2438400" cy="2438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7D22472-BECB-498C-AA3B-624B8CC528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198" y="4419600"/>
            <a:ext cx="2438400" cy="2438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B6869EA-4BC3-4257-BDD8-77FB63B029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598" y="44196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4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001EF-08AD-4C93-A0AC-7282DF1D4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754" y="1142172"/>
            <a:ext cx="2438400" cy="243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B5F0B1-633B-4C3F-815D-E78F46504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08" y="1142172"/>
            <a:ext cx="2438400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42C01-44D5-4ED3-8556-441E9D438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54" y="1142172"/>
            <a:ext cx="24384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C285CB-6483-4DA1-8197-CA6D6D48F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296" y="1142172"/>
            <a:ext cx="2438400" cy="24384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8761413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Failures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BACC3D-A928-4A28-9EF4-14A3914171A5}"/>
              </a:ext>
            </a:extLst>
          </p:cNvPr>
          <p:cNvSpPr txBox="1"/>
          <p:nvPr/>
        </p:nvSpPr>
        <p:spPr>
          <a:xfrm>
            <a:off x="0" y="3832333"/>
            <a:ext cx="1218669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/>
              <a:t>     (a) Input Image                (b) CycleGAN                   (c) Mask Loss                (d) Mask Overlay        (e) Mask Loss + Overlay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C7E509-0151-4950-ADFD-BEC559014162}"/>
              </a:ext>
            </a:extLst>
          </p:cNvPr>
          <p:cNvSpPr txBox="1"/>
          <p:nvPr/>
        </p:nvSpPr>
        <p:spPr>
          <a:xfrm>
            <a:off x="11168108" y="4046192"/>
            <a:ext cx="14026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(training only)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68E671E-776F-44E9-AA8D-FBB14E21A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600"/>
            <a:ext cx="2438400" cy="2438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9A3323-E5D2-4042-A019-DA5A899714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308" y="4419600"/>
            <a:ext cx="2438400" cy="2438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8ED5F23-6B30-4A93-A97B-919028867E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08" y="4419600"/>
            <a:ext cx="2438400" cy="2438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74430D-9AFD-481F-9300-763033E570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754" y="4419600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CD1ADF-1442-44D7-A5AC-567474590D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54" y="4419600"/>
            <a:ext cx="2438400" cy="2438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BB0BC4-5AA6-4B34-8ECB-7E684AD435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172"/>
            <a:ext cx="2438400" cy="2438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055915-85B3-4F01-8EB5-E10AFE4901B2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13: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Failure 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273146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9979981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Interesting Cases (Imagining Things)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4D2F0F-3972-4978-BBD1-837750C11C60}"/>
              </a:ext>
            </a:extLst>
          </p:cNvPr>
          <p:cNvSpPr txBox="1"/>
          <p:nvPr/>
        </p:nvSpPr>
        <p:spPr>
          <a:xfrm>
            <a:off x="0" y="3832333"/>
            <a:ext cx="1218669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/>
              <a:t>     (a) Input Image                (b) CycleGAN                   (c) Mask Loss                (d) Mask Overlay        (e) Mask Loss + Overlay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E6BF91-1D2B-4C2C-94FE-A5D7B72BD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5220"/>
            <a:ext cx="2438400" cy="2438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44DA06-3CF7-477E-BAEE-A2D6FF93F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145220"/>
            <a:ext cx="2438400" cy="2438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EA0179E-6EAB-42A9-81A6-88B3B8275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145220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AD7A86C-DEF5-4E6B-A82A-FACB74C270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145220"/>
            <a:ext cx="2438400" cy="2438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D7E132E-7C3B-429B-B0C9-DE4FABAAC3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145220"/>
            <a:ext cx="2438400" cy="2438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D0EDC3F-19AF-40C3-ABF3-740CC5B8C82E}"/>
              </a:ext>
            </a:extLst>
          </p:cNvPr>
          <p:cNvSpPr txBox="1"/>
          <p:nvPr/>
        </p:nvSpPr>
        <p:spPr>
          <a:xfrm>
            <a:off x="11168108" y="4046192"/>
            <a:ext cx="14026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(training only)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5D9ADE6-7E9E-44E1-8C8B-1F616E05AA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" y="4419600"/>
            <a:ext cx="2438400" cy="2438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1F039AA-55FB-4AB0-A809-53D99AFF16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524" y="4419600"/>
            <a:ext cx="2438400" cy="2438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D201D3F-14B7-4218-901C-E6C0516222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124" y="4419600"/>
            <a:ext cx="2438400" cy="2438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9FB842-FD4F-4258-9151-D6A9CCF6A2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24" y="4419600"/>
            <a:ext cx="2438400" cy="2438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E63957A-725A-427B-AF22-1A012BC164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24" y="4419600"/>
            <a:ext cx="2438400" cy="2438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999CF63-3236-48F8-A56D-366D90D55607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14: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Model Imagining</a:t>
            </a:r>
          </a:p>
        </p:txBody>
      </p:sp>
    </p:spTree>
    <p:extLst>
      <p:ext uri="{BB962C8B-B14F-4D97-AF65-F5344CB8AC3E}">
        <p14:creationId xmlns:p14="http://schemas.microsoft.com/office/powerpoint/2010/main" val="2629865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9979981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More Interesting Cases (Stylized)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4D2F0F-3972-4978-BBD1-837750C11C60}"/>
              </a:ext>
            </a:extLst>
          </p:cNvPr>
          <p:cNvSpPr txBox="1"/>
          <p:nvPr/>
        </p:nvSpPr>
        <p:spPr>
          <a:xfrm>
            <a:off x="0" y="3832333"/>
            <a:ext cx="1218669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/>
              <a:t>     (a) Input Image                (b) CycleGAN                   (c) Mask Loss                (d) Mask Overlay        (e) Mask Loss + Overlay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0EDC3F-19AF-40C3-ABF3-740CC5B8C82E}"/>
              </a:ext>
            </a:extLst>
          </p:cNvPr>
          <p:cNvSpPr txBox="1"/>
          <p:nvPr/>
        </p:nvSpPr>
        <p:spPr>
          <a:xfrm>
            <a:off x="11168108" y="4046192"/>
            <a:ext cx="14026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(training only)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1C63EF-2CFE-482F-A862-55A7AE96F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600"/>
            <a:ext cx="2438400" cy="2438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00A42F-D4E8-4343-BCAF-620F2C5105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419600"/>
            <a:ext cx="2438400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171FA1-C8A6-4057-95B5-492B95A1A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419600"/>
            <a:ext cx="2438400" cy="2438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7FFE8B0-0EBD-4E40-8848-CCFDF7B7D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419600"/>
            <a:ext cx="2438400" cy="2438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BBC4CBD-918D-4909-A435-FB639DC790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419600"/>
            <a:ext cx="2438400" cy="2438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87722B4-321A-48A6-B8F0-FCF5D6264FBB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15: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Model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Stylizing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D0130A7-3ABE-4175-961D-E7240056C5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2" y="1145220"/>
            <a:ext cx="2438400" cy="2438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DCF642-F0C5-4561-9052-5DC317B08C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748" y="1145220"/>
            <a:ext cx="2438400" cy="2438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ADAE6EC-C4F2-4570-AEB2-C67F347ACF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722" y="1145220"/>
            <a:ext cx="2438400" cy="2438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D54789D-6A73-485D-8677-923F5E4655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322" y="1145220"/>
            <a:ext cx="2438400" cy="2438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BE330F-5450-4C79-8A95-E32472B5C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22" y="114522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6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96ACFE8-D9D0-4F52-B045-C7B3F82B5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230"/>
            <a:ext cx="12192000" cy="2970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4F8AE-E898-48BA-9F6E-C539EA7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Loss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5CC6F-DA31-4989-94EE-23C33F24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cycle-consistency (expected) using the mask overlay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B97075-8EA7-455D-AD91-14E1073C4435}"/>
              </a:ext>
            </a:extLst>
          </p:cNvPr>
          <p:cNvCxnSpPr>
            <a:cxnSpLocks/>
          </p:cNvCxnSpPr>
          <p:nvPr/>
        </p:nvCxnSpPr>
        <p:spPr>
          <a:xfrm>
            <a:off x="473075" y="5691172"/>
            <a:ext cx="11595100" cy="0"/>
          </a:xfrm>
          <a:prstGeom prst="line">
            <a:avLst/>
          </a:prstGeom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45FCE5-4B01-4A10-B59F-7D391237298A}"/>
              </a:ext>
            </a:extLst>
          </p:cNvPr>
          <p:cNvSpPr txBox="1"/>
          <p:nvPr/>
        </p:nvSpPr>
        <p:spPr>
          <a:xfrm>
            <a:off x="4227755" y="6458837"/>
            <a:ext cx="3954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16: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Average Cycle Loss Comparison</a:t>
            </a:r>
          </a:p>
        </p:txBody>
      </p:sp>
    </p:spTree>
    <p:extLst>
      <p:ext uri="{BB962C8B-B14F-4D97-AF65-F5344CB8AC3E}">
        <p14:creationId xmlns:p14="http://schemas.microsoft.com/office/powerpoint/2010/main" val="130832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B67DA-3B47-4D70-B6EA-C3997E1C6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Shallow Depth of Field (</a:t>
            </a:r>
            <a:r>
              <a:rPr lang="en-US" dirty="0" err="1"/>
              <a:t>DoF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389F-D508-4363-B8E3-5002A529B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 of the image is in focus while the background is blurred [ ]</a:t>
            </a:r>
            <a:endParaRPr lang="en-US" i="1" dirty="0"/>
          </a:p>
          <a:p>
            <a:r>
              <a:rPr lang="en-US" i="1" dirty="0"/>
              <a:t>Bokeh</a:t>
            </a:r>
            <a:r>
              <a:rPr lang="en-US" dirty="0"/>
              <a:t> is used to describe the shape light takes when blurred</a:t>
            </a:r>
          </a:p>
          <a:p>
            <a:r>
              <a:rPr lang="en-US" dirty="0"/>
              <a:t>Considered aesthetically pleasing and dependent on lens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30865-A61D-4874-874C-89582A5C6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1599"/>
            <a:ext cx="12192000" cy="2442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3226BF-0D99-4285-867E-EB4B5A24D42A}"/>
              </a:ext>
            </a:extLst>
          </p:cNvPr>
          <p:cNvSpPr txBox="1"/>
          <p:nvPr/>
        </p:nvSpPr>
        <p:spPr>
          <a:xfrm>
            <a:off x="1963365" y="6453800"/>
            <a:ext cx="8265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Shallow depth of field images collected using Flickr API</a:t>
            </a:r>
          </a:p>
        </p:txBody>
      </p:sp>
    </p:spTree>
    <p:extLst>
      <p:ext uri="{BB962C8B-B14F-4D97-AF65-F5344CB8AC3E}">
        <p14:creationId xmlns:p14="http://schemas.microsoft.com/office/powerpoint/2010/main" val="3828296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84337D96-3E26-4A8E-8CEE-E501E64B7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3"/>
          <a:stretch/>
        </p:blipFill>
        <p:spPr>
          <a:xfrm>
            <a:off x="7412774" y="2455069"/>
            <a:ext cx="4459059" cy="42418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4F8AE-E898-48BA-9F6E-C539EA7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Loss Curves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5CC6F-DA31-4989-94EE-23C33F245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4683784" cy="3416300"/>
          </a:xfrm>
        </p:spPr>
        <p:txBody>
          <a:bodyPr>
            <a:normAutofit/>
          </a:bodyPr>
          <a:lstStyle/>
          <a:p>
            <a:r>
              <a:rPr lang="en-US" sz="1600" dirty="0"/>
              <a:t>Mask and VGG Loss much lower when also using the mask overlay(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right</a:t>
            </a:r>
            <a:r>
              <a:rPr lang="en-US" sz="1600" dirty="0"/>
              <a:t>)</a:t>
            </a:r>
          </a:p>
          <a:p>
            <a:r>
              <a:rPr lang="en-US" sz="1600" dirty="0"/>
              <a:t>Person in fake image is less likely to be blurred just by training using the mask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52965D-9165-4427-B03E-77F15ABA6A54}"/>
              </a:ext>
            </a:extLst>
          </p:cNvPr>
          <p:cNvCxnSpPr>
            <a:cxnSpLocks/>
          </p:cNvCxnSpPr>
          <p:nvPr/>
        </p:nvCxnSpPr>
        <p:spPr>
          <a:xfrm>
            <a:off x="7762876" y="4170919"/>
            <a:ext cx="4036219" cy="0"/>
          </a:xfrm>
          <a:prstGeom prst="line">
            <a:avLst/>
          </a:prstGeom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61D040-D2FE-4535-B307-29104D380678}"/>
              </a:ext>
            </a:extLst>
          </p:cNvPr>
          <p:cNvCxnSpPr>
            <a:cxnSpLocks/>
          </p:cNvCxnSpPr>
          <p:nvPr/>
        </p:nvCxnSpPr>
        <p:spPr>
          <a:xfrm>
            <a:off x="7762876" y="5770608"/>
            <a:ext cx="4013200" cy="0"/>
          </a:xfrm>
          <a:prstGeom prst="line">
            <a:avLst/>
          </a:prstGeom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0E349F1-6C07-4817-AB31-DF51D1EEC9DF}"/>
              </a:ext>
            </a:extLst>
          </p:cNvPr>
          <p:cNvSpPr txBox="1"/>
          <p:nvPr/>
        </p:nvSpPr>
        <p:spPr>
          <a:xfrm>
            <a:off x="7517564" y="6620737"/>
            <a:ext cx="4354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Figure 17: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Effect of Overlay on Mask and VGG Loss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D518D4-D121-40F7-949F-2AAE286374E5}"/>
              </a:ext>
            </a:extLst>
          </p:cNvPr>
          <p:cNvSpPr txBox="1"/>
          <p:nvPr/>
        </p:nvSpPr>
        <p:spPr>
          <a:xfrm>
            <a:off x="7739060" y="2209873"/>
            <a:ext cx="1974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Mask Loss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F1971F-8D76-42B6-85C1-8806151DE35C}"/>
              </a:ext>
            </a:extLst>
          </p:cNvPr>
          <p:cNvSpPr txBox="1"/>
          <p:nvPr/>
        </p:nvSpPr>
        <p:spPr>
          <a:xfrm>
            <a:off x="9813528" y="2209873"/>
            <a:ext cx="1974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Mask Loss + Overlay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DEA5FD9-0695-4B3C-B956-D87710CE2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40" y="4464626"/>
            <a:ext cx="1891040" cy="189104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6BC62AE-6E09-4B41-8EAA-3F877C08D3A3}"/>
              </a:ext>
            </a:extLst>
          </p:cNvPr>
          <p:cNvSpPr txBox="1"/>
          <p:nvPr/>
        </p:nvSpPr>
        <p:spPr>
          <a:xfrm>
            <a:off x="2773955" y="6325402"/>
            <a:ext cx="1891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2"/>
                </a:solidFill>
              </a:rPr>
              <a:t>(b) Generated with Mask Loss Only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C3DCF52-6190-444C-93B4-DB38DF865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56" y="4464626"/>
            <a:ext cx="1891040" cy="189104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A5F8BDA-4B79-404E-AB4C-75646B707A9F}"/>
              </a:ext>
            </a:extLst>
          </p:cNvPr>
          <p:cNvSpPr txBox="1"/>
          <p:nvPr/>
        </p:nvSpPr>
        <p:spPr>
          <a:xfrm>
            <a:off x="4644475" y="6325402"/>
            <a:ext cx="266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2"/>
                </a:solidFill>
              </a:rPr>
              <a:t>(c) Generated with</a:t>
            </a:r>
            <a:br>
              <a:rPr lang="en-US" sz="1000" b="1" dirty="0">
                <a:solidFill>
                  <a:schemeClr val="accent2"/>
                </a:solidFill>
              </a:rPr>
            </a:br>
            <a:r>
              <a:rPr lang="en-US" sz="1000" b="1" dirty="0">
                <a:solidFill>
                  <a:schemeClr val="accent2"/>
                </a:solidFill>
              </a:rPr>
              <a:t> Mask Loss + Overlay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AAF23EC-644B-42BE-A91C-181B223D29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04" y="4462858"/>
            <a:ext cx="1892808" cy="189280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CF2B78A-5511-4E83-AC34-5D6BC1E94B94}"/>
              </a:ext>
            </a:extLst>
          </p:cNvPr>
          <p:cNvSpPr txBox="1"/>
          <p:nvPr/>
        </p:nvSpPr>
        <p:spPr>
          <a:xfrm>
            <a:off x="616203" y="6325402"/>
            <a:ext cx="1892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2"/>
                </a:solidFill>
              </a:rPr>
              <a:t>(a) Input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6C0197-3710-49DA-B78D-3AE9A61FD6C7}"/>
              </a:ext>
            </a:extLst>
          </p:cNvPr>
          <p:cNvSpPr txBox="1"/>
          <p:nvPr/>
        </p:nvSpPr>
        <p:spPr>
          <a:xfrm>
            <a:off x="1154954" y="4155081"/>
            <a:ext cx="522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18: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Impact of including overlay on mask loss</a:t>
            </a:r>
          </a:p>
        </p:txBody>
      </p:sp>
    </p:spTree>
    <p:extLst>
      <p:ext uri="{BB962C8B-B14F-4D97-AF65-F5344CB8AC3E}">
        <p14:creationId xmlns:p14="http://schemas.microsoft.com/office/powerpoint/2010/main" val="2632375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EEC8-0E21-46F8-B996-90072246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CEE15-0A33-4A76-90A5-C4358E218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Artifacts in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Use a different network architecture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Replace deconvolution </a:t>
            </a:r>
            <a:r>
              <a:rPr lang="en-US" dirty="0" err="1"/>
              <a:t>upsampling</a:t>
            </a:r>
            <a:r>
              <a:rPr lang="en-US" dirty="0"/>
              <a:t> with nearest-neighbor interpolation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Train for longer</a:t>
            </a:r>
          </a:p>
          <a:p>
            <a:r>
              <a:rPr lang="en-US" dirty="0"/>
              <a:t>Resource requirements of GANs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Long training time before results begin to look realistic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Larger image sizes require substantial GPU memory to train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Need to train on a large variety of scenes and lighting conditions</a:t>
            </a:r>
          </a:p>
          <a:p>
            <a:r>
              <a:rPr lang="en-US" dirty="0"/>
              <a:t>Dependent on the segmentation mask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Captures people in the background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Segmentation performance isn’t guaranteed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Worthwhile to investigate how depth can also be used</a:t>
            </a:r>
          </a:p>
        </p:txBody>
      </p:sp>
    </p:spTree>
    <p:extLst>
      <p:ext uri="{BB962C8B-B14F-4D97-AF65-F5344CB8AC3E}">
        <p14:creationId xmlns:p14="http://schemas.microsoft.com/office/powerpoint/2010/main" val="828744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CAC8-00B0-4170-BC63-D73F2B40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0A96C-28A1-4A84-BEB8-B7EC4F64B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465421" cy="3416300"/>
          </a:xfrm>
        </p:spPr>
        <p:txBody>
          <a:bodyPr/>
          <a:lstStyle/>
          <a:p>
            <a:r>
              <a:rPr lang="en-US" dirty="0"/>
              <a:t>Results aren’t perfect, but they are able to capture interesting stylistic characteristics from the shallow depth of field domain</a:t>
            </a:r>
          </a:p>
          <a:p>
            <a:r>
              <a:rPr lang="en-US" dirty="0"/>
              <a:t>Training metrics improved by mask loss and mask overlay</a:t>
            </a:r>
          </a:p>
          <a:p>
            <a:r>
              <a:rPr lang="en-US" dirty="0"/>
              <a:t>Next steps involve resolving artifacts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57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9F9-99ED-4DC8-91B2-C86CA2075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51506-6241-4946-B32B-129045E39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[] Google Research Blog. “Portrait mode on the Pixel 2 and Pixel 2 XL smartphones.” Available: </a:t>
            </a:r>
            <a:r>
              <a:rPr lang="en-US" sz="1200" u="sng" dirty="0">
                <a:hlinkClick r:id="rId2"/>
              </a:rPr>
              <a:t>https://research.googleblog.com/2017/10/portrait-mode-on-pixel-2-and-pixel-2-xl.html</a:t>
            </a:r>
            <a:r>
              <a:rPr lang="en-US" sz="1200" dirty="0"/>
              <a:t> (2017).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10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A083-1BAA-4BAB-B5EB-11600BA4D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B1ADE-C989-423F-8D9C-DA64294AA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44108"/>
            <a:ext cx="8761413" cy="42545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Methods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Conventional Approaches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Cycle Consistent Generative Adversarial Networks (CycleGAN)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CycleGAN + Mask Loss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CycleGAN + Mass Overlay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Results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Experimental Setup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Model Comparison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Loss Curves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Limitations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  <a:p>
            <a:pPr marL="971550" lvl="1" indent="-514350">
              <a:buFont typeface="+mj-lt"/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9608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E96B-941C-4BA3-864D-67C8AC69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AD6C-6063-4958-8248-4C88A4B19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14" y="2392494"/>
            <a:ext cx="5168317" cy="39606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Google Research</a:t>
            </a:r>
          </a:p>
          <a:p>
            <a:r>
              <a:rPr lang="en-US" sz="1600" dirty="0"/>
              <a:t>Lens Blur (2014) – Depth Map Estimate using Stereo Images [ ]</a:t>
            </a:r>
          </a:p>
          <a:p>
            <a:r>
              <a:rPr lang="en-US" sz="1600" dirty="0"/>
              <a:t>Portrait Mode (2017) – Combining Segmentation Mask &amp; Depth Map Estimate [ 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Rear-Facing Pixel 2 Camera Possesses Dual-Pixel Autofocus (DPAF) [ 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Smoothing technique unknown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1600" dirty="0"/>
              <a:t>Segmentation results are good and depth map estimation from a single image is improving as well.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However, this work investigates how well a generative model can perform this task. 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1E234-7FE1-424C-9204-D07E4F5277C8}"/>
              </a:ext>
            </a:extLst>
          </p:cNvPr>
          <p:cNvPicPr/>
          <p:nvPr/>
        </p:nvPicPr>
        <p:blipFill rotWithShape="1">
          <a:blip r:embed="rId3"/>
          <a:srcRect b="14767"/>
          <a:stretch/>
        </p:blipFill>
        <p:spPr>
          <a:xfrm>
            <a:off x="6502168" y="2699203"/>
            <a:ext cx="5128468" cy="3187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4C00C2-F4DE-4390-835C-A2DF81D18079}"/>
              </a:ext>
            </a:extLst>
          </p:cNvPr>
          <p:cNvSpPr txBox="1"/>
          <p:nvPr/>
        </p:nvSpPr>
        <p:spPr>
          <a:xfrm>
            <a:off x="7377021" y="5886450"/>
            <a:ext cx="337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2 [ ]: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Original Image (left) and Portrait Mode (Right) on the Pixel 2</a:t>
            </a:r>
          </a:p>
        </p:txBody>
      </p:sp>
    </p:spTree>
    <p:extLst>
      <p:ext uri="{BB962C8B-B14F-4D97-AF65-F5344CB8AC3E}">
        <p14:creationId xmlns:p14="http://schemas.microsoft.com/office/powerpoint/2010/main" val="168217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Methods: Conventional Approaches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281D-4DF4-4757-AA7E-A3818825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3102103"/>
            <a:ext cx="12192000" cy="3405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306F4A-8CDD-4339-BD2F-C7BCC6119CC4}"/>
              </a:ext>
            </a:extLst>
          </p:cNvPr>
          <p:cNvSpPr txBox="1"/>
          <p:nvPr/>
        </p:nvSpPr>
        <p:spPr>
          <a:xfrm>
            <a:off x="639031" y="6423596"/>
            <a:ext cx="103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AE5A5-8C56-403F-95A6-EE9416C08D30}"/>
              </a:ext>
            </a:extLst>
          </p:cNvPr>
          <p:cNvSpPr txBox="1"/>
          <p:nvPr/>
        </p:nvSpPr>
        <p:spPr>
          <a:xfrm>
            <a:off x="2508308" y="6423596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Segmentation Mask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0FF04-9F72-4356-AC38-A2E5657DD52F}"/>
              </a:ext>
            </a:extLst>
          </p:cNvPr>
          <p:cNvSpPr txBox="1"/>
          <p:nvPr/>
        </p:nvSpPr>
        <p:spPr>
          <a:xfrm>
            <a:off x="4890782" y="6423596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Depth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3EA6D-E8CE-4524-BFCB-DA7A75554AA3}"/>
              </a:ext>
            </a:extLst>
          </p:cNvPr>
          <p:cNvSpPr txBox="1"/>
          <p:nvPr/>
        </p:nvSpPr>
        <p:spPr>
          <a:xfrm>
            <a:off x="6955872" y="6423596"/>
            <a:ext cx="327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Combines (b) &amp; (c)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0675B-1977-4B74-8DDC-480E33242B7A}"/>
              </a:ext>
            </a:extLst>
          </p:cNvPr>
          <p:cNvSpPr txBox="1"/>
          <p:nvPr/>
        </p:nvSpPr>
        <p:spPr>
          <a:xfrm>
            <a:off x="9423633" y="6423596"/>
            <a:ext cx="327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0AD3310-6C2D-431C-9EB1-329B1E8C7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416300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Figure 3 [ ]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Google’s Approach</a:t>
            </a:r>
          </a:p>
        </p:txBody>
      </p:sp>
    </p:spTree>
    <p:extLst>
      <p:ext uri="{BB962C8B-B14F-4D97-AF65-F5344CB8AC3E}">
        <p14:creationId xmlns:p14="http://schemas.microsoft.com/office/powerpoint/2010/main" val="7773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Methods: Conventional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Figure 4: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Image Segmentation + Manual Smoothing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91715F-90F3-4D36-A0D4-F56FC7CBA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9" t="19363" r="9709" b="18598"/>
          <a:stretch/>
        </p:blipFill>
        <p:spPr>
          <a:xfrm>
            <a:off x="343023" y="3249228"/>
            <a:ext cx="11505955" cy="30539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1ED68C-6FBD-4E9A-816D-9D803F0B6C37}"/>
              </a:ext>
            </a:extLst>
          </p:cNvPr>
          <p:cNvSpPr txBox="1"/>
          <p:nvPr/>
        </p:nvSpPr>
        <p:spPr>
          <a:xfrm>
            <a:off x="6334125" y="6030668"/>
            <a:ext cx="2481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(5, 5)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958A5-38AE-446F-B38D-8179602C0EF7}"/>
              </a:ext>
            </a:extLst>
          </p:cNvPr>
          <p:cNvSpPr txBox="1"/>
          <p:nvPr/>
        </p:nvSpPr>
        <p:spPr>
          <a:xfrm>
            <a:off x="9321553" y="6017810"/>
            <a:ext cx="2484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(9, 9) Kernel</a:t>
            </a:r>
          </a:p>
        </p:txBody>
      </p:sp>
    </p:spTree>
    <p:extLst>
      <p:ext uri="{BB962C8B-B14F-4D97-AF65-F5344CB8AC3E}">
        <p14:creationId xmlns:p14="http://schemas.microsoft.com/office/powerpoint/2010/main" val="4025027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 Consistent Generative Adversarial Networks (CycleGAN)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Unpaired Image Translation between Domains A and B [ 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Mixed results when applied to flowers dataset for shallow </a:t>
            </a:r>
            <a:r>
              <a:rPr lang="en-US" dirty="0" err="1"/>
              <a:t>DoF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EFD151-2D66-4000-A7E9-8B2E74E3D2AB}"/>
              </a:ext>
            </a:extLst>
          </p:cNvPr>
          <p:cNvGrpSpPr/>
          <p:nvPr/>
        </p:nvGrpSpPr>
        <p:grpSpPr>
          <a:xfrm>
            <a:off x="8419340" y="2753148"/>
            <a:ext cx="3667815" cy="2417217"/>
            <a:chOff x="8704722" y="2324585"/>
            <a:chExt cx="3667815" cy="241721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B6E021-326E-4175-9C0A-D4789B01D725}"/>
                </a:ext>
              </a:extLst>
            </p:cNvPr>
            <p:cNvSpPr/>
            <p:nvPr/>
          </p:nvSpPr>
          <p:spPr>
            <a:xfrm>
              <a:off x="9916367" y="2994870"/>
              <a:ext cx="997710" cy="9187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Cycle</a:t>
              </a:r>
            </a:p>
          </p:txBody>
        </p:sp>
        <p:sp>
          <p:nvSpPr>
            <p:cNvPr id="8" name="Arrow: Curved Down 7">
              <a:extLst>
                <a:ext uri="{FF2B5EF4-FFF2-40B4-BE49-F238E27FC236}">
                  <a16:creationId xmlns:a16="http://schemas.microsoft.com/office/drawing/2014/main" id="{5A5DAB06-2BB3-4A93-97B6-4FFD7B4B84F2}"/>
                </a:ext>
              </a:extLst>
            </p:cNvPr>
            <p:cNvSpPr/>
            <p:nvPr/>
          </p:nvSpPr>
          <p:spPr>
            <a:xfrm rot="3163648">
              <a:off x="10552505" y="2872620"/>
              <a:ext cx="901144" cy="43351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0C16D-1D4E-40D2-AB03-DEB1D4EBBA37}"/>
                </a:ext>
              </a:extLst>
            </p:cNvPr>
            <p:cNvSpPr txBox="1"/>
            <p:nvPr/>
          </p:nvSpPr>
          <p:spPr>
            <a:xfrm>
              <a:off x="9726907" y="2527413"/>
              <a:ext cx="755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Real A </a:t>
              </a:r>
              <a:r>
                <a:rPr lang="en-US" sz="1200" b="1" i="1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C55536-E781-4603-8647-46DA0ED5541B}"/>
                </a:ext>
              </a:extLst>
            </p:cNvPr>
            <p:cNvSpPr txBox="1"/>
            <p:nvPr/>
          </p:nvSpPr>
          <p:spPr>
            <a:xfrm>
              <a:off x="10812657" y="3586994"/>
              <a:ext cx="674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Fake B</a:t>
              </a:r>
              <a:endParaRPr lang="en-US" sz="1200" b="1" dirty="0"/>
            </a:p>
            <a:p>
              <a:pPr algn="ctr"/>
              <a:r>
                <a:rPr lang="en-US" sz="1200" b="1" i="1" dirty="0"/>
                <a:t>G(x)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7DA276-B6F8-4275-847C-48F65C0E5F10}"/>
                </a:ext>
              </a:extLst>
            </p:cNvPr>
            <p:cNvSpPr txBox="1"/>
            <p:nvPr/>
          </p:nvSpPr>
          <p:spPr>
            <a:xfrm rot="3293552">
              <a:off x="10902084" y="2551146"/>
              <a:ext cx="914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 to B</a:t>
              </a:r>
              <a:br>
                <a:rPr lang="en-US" sz="1200" dirty="0"/>
              </a:br>
              <a:r>
                <a:rPr lang="en-US" sz="1200" b="1" i="1" dirty="0"/>
                <a:t>G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C579184-67F5-4190-B10C-0ED8AECAB5C4}"/>
                </a:ext>
              </a:extLst>
            </p:cNvPr>
            <p:cNvSpPr/>
            <p:nvPr/>
          </p:nvSpPr>
          <p:spPr>
            <a:xfrm>
              <a:off x="10989881" y="4029753"/>
              <a:ext cx="1027845" cy="1846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FF214E-5807-4C39-877B-66B65C83CCD5}"/>
                </a:ext>
              </a:extLst>
            </p:cNvPr>
            <p:cNvSpPr txBox="1"/>
            <p:nvPr/>
          </p:nvSpPr>
          <p:spPr>
            <a:xfrm>
              <a:off x="10735736" y="4158945"/>
              <a:ext cx="16368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Send to Discriminator </a:t>
              </a:r>
              <a:r>
                <a:rPr lang="en-US" sz="1100" b="1" dirty="0"/>
                <a:t>D(G(x))</a:t>
              </a:r>
              <a:endParaRPr lang="en-US" sz="1100" dirty="0"/>
            </a:p>
          </p:txBody>
        </p:sp>
        <p:sp>
          <p:nvSpPr>
            <p:cNvPr id="16" name="Arrow: Curved Down 15">
              <a:extLst>
                <a:ext uri="{FF2B5EF4-FFF2-40B4-BE49-F238E27FC236}">
                  <a16:creationId xmlns:a16="http://schemas.microsoft.com/office/drawing/2014/main" id="{4BB3329B-94AC-44E1-A3CA-2C70394BEF60}"/>
                </a:ext>
              </a:extLst>
            </p:cNvPr>
            <p:cNvSpPr/>
            <p:nvPr/>
          </p:nvSpPr>
          <p:spPr>
            <a:xfrm rot="12862168">
              <a:off x="9505263" y="3808996"/>
              <a:ext cx="901145" cy="43351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EDEEA5-17C2-40F8-B8E1-5E465178AA98}"/>
                </a:ext>
              </a:extLst>
            </p:cNvPr>
            <p:cNvSpPr txBox="1"/>
            <p:nvPr/>
          </p:nvSpPr>
          <p:spPr>
            <a:xfrm>
              <a:off x="8704722" y="3109924"/>
              <a:ext cx="1359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Recovered A</a:t>
              </a:r>
            </a:p>
            <a:p>
              <a:pPr algn="ctr"/>
              <a:r>
                <a:rPr lang="en-US" sz="1200" b="1" dirty="0"/>
                <a:t>F(G(x))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06D17F-F701-429A-BA61-60813AE7148D}"/>
                </a:ext>
              </a:extLst>
            </p:cNvPr>
            <p:cNvSpPr txBox="1"/>
            <p:nvPr/>
          </p:nvSpPr>
          <p:spPr>
            <a:xfrm rot="2839800">
              <a:off x="9126906" y="4053576"/>
              <a:ext cx="914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B to A</a:t>
              </a:r>
            </a:p>
            <a:p>
              <a:pPr algn="ctr"/>
              <a:r>
                <a:rPr lang="en-US" sz="1200" b="1" dirty="0"/>
                <a:t>F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EC5A3C5-8D82-4F09-B188-3C5879825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742" y="4117422"/>
            <a:ext cx="5666764" cy="26726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6BD90D-6045-4A38-96B9-DB77E4AF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412" y="3449503"/>
            <a:ext cx="5257800" cy="2294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0DC5ED-5567-462F-B8E9-E74BD6F89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891" y="3010993"/>
            <a:ext cx="6805277" cy="355968"/>
          </a:xfrm>
          <a:prstGeom prst="rect">
            <a:avLst/>
          </a:prstGeom>
        </p:spPr>
      </p:pic>
      <p:sp>
        <p:nvSpPr>
          <p:cNvPr id="25" name="Right Bracket 24">
            <a:extLst>
              <a:ext uri="{FF2B5EF4-FFF2-40B4-BE49-F238E27FC236}">
                <a16:creationId xmlns:a16="http://schemas.microsoft.com/office/drawing/2014/main" id="{88029223-20FF-4954-946B-FEFDD0B1DAA0}"/>
              </a:ext>
            </a:extLst>
          </p:cNvPr>
          <p:cNvSpPr/>
          <p:nvPr/>
        </p:nvSpPr>
        <p:spPr>
          <a:xfrm rot="5400000">
            <a:off x="3969359" y="2625029"/>
            <a:ext cx="61602" cy="2087792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6C9C8A-965C-4BEC-A71D-BE00FA094E74}"/>
              </a:ext>
            </a:extLst>
          </p:cNvPr>
          <p:cNvSpPr txBox="1"/>
          <p:nvPr/>
        </p:nvSpPr>
        <p:spPr>
          <a:xfrm>
            <a:off x="8449876" y="4997055"/>
            <a:ext cx="3736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5: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Cycle-Consistency Visualization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40BBB-B8C6-4D7E-B9A7-9D751F6A0724}"/>
              </a:ext>
            </a:extLst>
          </p:cNvPr>
          <p:cNvSpPr txBox="1"/>
          <p:nvPr/>
        </p:nvSpPr>
        <p:spPr>
          <a:xfrm>
            <a:off x="479266" y="4401545"/>
            <a:ext cx="1890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6: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Shallow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</a:rPr>
              <a:t>DoF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 on Flower Dataset</a:t>
            </a:r>
          </a:p>
        </p:txBody>
      </p:sp>
    </p:spTree>
    <p:extLst>
      <p:ext uri="{BB962C8B-B14F-4D97-AF65-F5344CB8AC3E}">
        <p14:creationId xmlns:p14="http://schemas.microsoft.com/office/powerpoint/2010/main" val="2612829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 Consistent Generative Adversarial Networks (CycleGAN)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Unpaired Image Translation between Domains A and B [ 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6BD90D-6045-4A38-96B9-DB77E4AFF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12" y="3449503"/>
            <a:ext cx="5257800" cy="2294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0DC5ED-5567-462F-B8E9-E74BD6F8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891" y="3010993"/>
            <a:ext cx="6805277" cy="355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08E5F-2B25-48C9-ADF1-11D31CFFF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4" y="4224758"/>
            <a:ext cx="10509353" cy="21227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1AF25CA-6B06-4D2C-8C26-CE3E1F5167F2}"/>
              </a:ext>
            </a:extLst>
          </p:cNvPr>
          <p:cNvSpPr txBox="1"/>
          <p:nvPr/>
        </p:nvSpPr>
        <p:spPr>
          <a:xfrm>
            <a:off x="3544284" y="6193645"/>
            <a:ext cx="3736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7: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CycleGAN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7102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eft Bracket 15">
            <a:extLst>
              <a:ext uri="{FF2B5EF4-FFF2-40B4-BE49-F238E27FC236}">
                <a16:creationId xmlns:a16="http://schemas.microsoft.com/office/drawing/2014/main" id="{B481E064-5DF4-42F7-A6F6-870DB3B3395E}"/>
              </a:ext>
            </a:extLst>
          </p:cNvPr>
          <p:cNvSpPr/>
          <p:nvPr/>
        </p:nvSpPr>
        <p:spPr>
          <a:xfrm rot="16200000">
            <a:off x="9319874" y="6096000"/>
            <a:ext cx="161925" cy="885825"/>
          </a:xfrm>
          <a:prstGeom prst="lef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CycleGAN + Mask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807821" cy="3416300"/>
          </a:xfrm>
        </p:spPr>
        <p:txBody>
          <a:bodyPr/>
          <a:lstStyle/>
          <a:p>
            <a:r>
              <a:rPr lang="en-US" dirty="0"/>
              <a:t>Inspiration taken from Identity-Preserving Face Recovery paper [ 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Goal</a:t>
            </a:r>
            <a:r>
              <a:rPr lang="en-US" dirty="0"/>
              <a:t>: Teach a model to recover the original portrait from a stylized version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Solution</a:t>
            </a:r>
            <a:r>
              <a:rPr lang="en-US" dirty="0"/>
              <a:t>: Introduce additional loss terms (norm and vgg) to guide the network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Idea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Introduce additional loss terms comparing segmentation masks applied to real and fake images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E591C-437C-4EF6-B4C4-A22D9B6CA978}"/>
              </a:ext>
            </a:extLst>
          </p:cNvPr>
          <p:cNvSpPr txBox="1"/>
          <p:nvPr/>
        </p:nvSpPr>
        <p:spPr>
          <a:xfrm>
            <a:off x="7565829" y="2295723"/>
            <a:ext cx="3670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8: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Mask Loss Example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150987-F612-4F80-9EB8-2C700901E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" t="1266" r="1584" b="1195"/>
          <a:stretch/>
        </p:blipFill>
        <p:spPr>
          <a:xfrm>
            <a:off x="7565829" y="2603500"/>
            <a:ext cx="3670016" cy="39306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52AE84-380D-4910-99C8-4034F7385DB3}"/>
              </a:ext>
            </a:extLst>
          </p:cNvPr>
          <p:cNvSpPr txBox="1"/>
          <p:nvPr/>
        </p:nvSpPr>
        <p:spPr>
          <a:xfrm>
            <a:off x="7876836" y="65913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Compute loss between these two</a:t>
            </a:r>
          </a:p>
        </p:txBody>
      </p:sp>
    </p:spTree>
    <p:extLst>
      <p:ext uri="{BB962C8B-B14F-4D97-AF65-F5344CB8AC3E}">
        <p14:creationId xmlns:p14="http://schemas.microsoft.com/office/powerpoint/2010/main" val="24199637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2798</TotalTime>
  <Words>1127</Words>
  <Application>Microsoft Office PowerPoint</Application>
  <PresentationFormat>Widescreen</PresentationFormat>
  <Paragraphs>186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Wingdings</vt:lpstr>
      <vt:lpstr>Wingdings 3</vt:lpstr>
      <vt:lpstr>Ion Boardroom</vt:lpstr>
      <vt:lpstr>Simulating Shallow Depth of Field in Portraits Using Generative Models</vt:lpstr>
      <vt:lpstr>What is Shallow Depth of Field (DoF)?</vt:lpstr>
      <vt:lpstr>Table of Contents</vt:lpstr>
      <vt:lpstr>Motivation</vt:lpstr>
      <vt:lpstr>Methods: Conventional Approaches</vt:lpstr>
      <vt:lpstr>Methods: Conventional Approaches</vt:lpstr>
      <vt:lpstr>Methods: Cycle Consistent Generative Adversarial Networks (CycleGAN)</vt:lpstr>
      <vt:lpstr>Methods: Cycle Consistent Generative Adversarial Networks (CycleGAN)</vt:lpstr>
      <vt:lpstr>Methods: CycleGAN + Mask Loss</vt:lpstr>
      <vt:lpstr>Methods: CycleGAN + Mask Overlay</vt:lpstr>
      <vt:lpstr>Methods: CycleGAN + Mask Overlay</vt:lpstr>
      <vt:lpstr>Results: Experimental Setup</vt:lpstr>
      <vt:lpstr>Results: Model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Loss Curves</vt:lpstr>
      <vt:lpstr>Results: Loss Curves Continued</vt:lpstr>
      <vt:lpstr>Limitations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Depth of Field Using Generative Models</dc:title>
  <dc:creator>Zain Nasrullah</dc:creator>
  <cp:lastModifiedBy>Zain Nasrullah</cp:lastModifiedBy>
  <cp:revision>225</cp:revision>
  <dcterms:created xsi:type="dcterms:W3CDTF">2018-04-15T19:40:45Z</dcterms:created>
  <dcterms:modified xsi:type="dcterms:W3CDTF">2018-04-17T18:18:48Z</dcterms:modified>
</cp:coreProperties>
</file>